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797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9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59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8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45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95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30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6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30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45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33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90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0GMSW2uWi9YhMZHH1Og9VYu-POYBqBYx2x4ZLrJR0ak/edit#gid=9555276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679275" y="431321"/>
            <a:ext cx="8876582" cy="251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>
                <a:latin typeface="Arial"/>
                <a:ea typeface="Arial"/>
                <a:cs typeface="Arial"/>
                <a:sym typeface="Arial"/>
              </a:rPr>
              <a:t>Linee guida </a:t>
            </a:r>
            <a:br>
              <a:rPr lang="it-IT" sz="3600">
                <a:latin typeface="Arial"/>
                <a:ea typeface="Arial"/>
                <a:cs typeface="Arial"/>
                <a:sym typeface="Arial"/>
              </a:rPr>
            </a:br>
            <a:r>
              <a:rPr lang="it-IT" sz="3600">
                <a:latin typeface="Arial"/>
                <a:ea typeface="Arial"/>
                <a:cs typeface="Arial"/>
                <a:sym typeface="Arial"/>
              </a:rPr>
              <a:t>per favorire e sostenere l’adozione </a:t>
            </a:r>
            <a:br>
              <a:rPr lang="it-IT" sz="3600">
                <a:latin typeface="Arial"/>
                <a:ea typeface="Arial"/>
                <a:cs typeface="Arial"/>
                <a:sym typeface="Arial"/>
              </a:rPr>
            </a:br>
            <a:r>
              <a:rPr lang="it-IT" sz="3600">
                <a:latin typeface="Arial"/>
                <a:ea typeface="Arial"/>
                <a:cs typeface="Arial"/>
                <a:sym typeface="Arial"/>
              </a:rPr>
              <a:t>del nuovo assetto didattico e organizzativo dei percorsi di istruzione professionale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679276" y="3602038"/>
            <a:ext cx="8798943" cy="170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i="1">
                <a:latin typeface="Arial"/>
                <a:ea typeface="Arial"/>
                <a:cs typeface="Arial"/>
                <a:sym typeface="Arial"/>
              </a:rPr>
              <a:t>(di cui al decreto interministeriale 24 maggio 2018, n. 92, Regolamento ai sensi dell’articolo 3, comma 3, decreto legislativo 13 aprile 2017, n. 61) </a:t>
            </a:r>
            <a:r>
              <a:rPr lang="it-IT"/>
              <a:t>	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l="10943" t="18889" r="29057" b="26938"/>
          <a:stretch/>
        </p:blipFill>
        <p:spPr>
          <a:xfrm>
            <a:off x="1627518" y="603850"/>
            <a:ext cx="8921515" cy="453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1627518" y="332117"/>
            <a:ext cx="4261449" cy="54346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1627517" y="1380228"/>
            <a:ext cx="8065698" cy="4571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1731035" y="2173857"/>
            <a:ext cx="569343" cy="5520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2300378" y="2173857"/>
            <a:ext cx="569343" cy="5520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9063" y="2188789"/>
            <a:ext cx="1130062" cy="53715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5323935" y="2188789"/>
            <a:ext cx="1130062" cy="53715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6929886" y="2194097"/>
            <a:ext cx="1130062" cy="53715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8059948" y="2194097"/>
            <a:ext cx="1130062" cy="53715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9228110" y="2188788"/>
            <a:ext cx="1192599" cy="72694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l="1886" t="23082" r="2264" b="55786"/>
          <a:stretch/>
        </p:blipFill>
        <p:spPr>
          <a:xfrm>
            <a:off x="1626972" y="4822167"/>
            <a:ext cx="8973113" cy="1112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 rotWithShape="1">
          <a:blip r:embed="rId4">
            <a:alphaModFix/>
          </a:blip>
          <a:srcRect l="1887" t="23417" r="27357" b="41028"/>
          <a:stretch/>
        </p:blipFill>
        <p:spPr>
          <a:xfrm>
            <a:off x="1578644" y="1564742"/>
            <a:ext cx="9021440" cy="25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2726938" y="37894"/>
            <a:ext cx="65980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d’INDIRIZZO – All. C d)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1169770" cy="127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>
                <a:latin typeface="Arial"/>
                <a:ea typeface="Arial"/>
                <a:cs typeface="Arial"/>
                <a:sym typeface="Arial"/>
              </a:rPr>
              <a:t>La declinazione intermedia delle competenze </a:t>
            </a:r>
            <a:br>
              <a:rPr lang="it-IT" sz="3600">
                <a:latin typeface="Arial"/>
                <a:ea typeface="Arial"/>
                <a:cs typeface="Arial"/>
                <a:sym typeface="Arial"/>
              </a:rPr>
            </a:br>
            <a:r>
              <a:rPr lang="it-IT" sz="3600">
                <a:latin typeface="Arial"/>
                <a:ea typeface="Arial"/>
                <a:cs typeface="Arial"/>
                <a:sym typeface="Arial"/>
              </a:rPr>
              <a:t>AREA GENERALE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69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it-IT" sz="3000">
                <a:latin typeface="Arial"/>
                <a:ea typeface="Arial"/>
                <a:cs typeface="Arial"/>
                <a:sym typeface="Arial"/>
              </a:rPr>
              <a:t>Fa riferimento all’Allegato 1 del D.M. 92/2018 (12 competenze)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it-IT" sz="3000">
                <a:latin typeface="Arial"/>
                <a:ea typeface="Arial"/>
                <a:cs typeface="Arial"/>
                <a:sym typeface="Arial"/>
              </a:rPr>
              <a:t>La selezione delle </a:t>
            </a:r>
            <a:r>
              <a:rPr lang="it-IT" sz="3000" b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it-IT" sz="3000">
                <a:latin typeface="Arial"/>
                <a:ea typeface="Arial"/>
                <a:cs typeface="Arial"/>
                <a:sym typeface="Arial"/>
              </a:rPr>
              <a:t> e delle </a:t>
            </a:r>
            <a:r>
              <a:rPr lang="it-IT" sz="3000" b="1"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it-IT" sz="3000">
                <a:latin typeface="Arial"/>
                <a:ea typeface="Arial"/>
                <a:cs typeface="Arial"/>
                <a:sym typeface="Arial"/>
              </a:rPr>
              <a:t> corrispondenti ai livelli intermedi è affidata alle scelte organizzative e didattiche di ogni singola scuola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l="13962" t="22076" r="32641" b="28797"/>
          <a:stretch/>
        </p:blipFill>
        <p:spPr>
          <a:xfrm>
            <a:off x="1765539" y="586596"/>
            <a:ext cx="8619722" cy="446101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9392867" y="750501"/>
            <a:ext cx="888023" cy="27256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6717102" y="1191110"/>
            <a:ext cx="2872596" cy="34439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3997044" y="1933437"/>
            <a:ext cx="1676262" cy="26629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869057" y="2556612"/>
            <a:ext cx="1526875" cy="60928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3462069" y="2556612"/>
            <a:ext cx="1564256" cy="52098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5152846" y="2556612"/>
            <a:ext cx="1564256" cy="52098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6843623" y="2551178"/>
            <a:ext cx="1564256" cy="52098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8540153" y="2551178"/>
            <a:ext cx="1564256" cy="52098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869057" y="5279367"/>
            <a:ext cx="8411833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tratta di </a:t>
            </a:r>
            <a:r>
              <a:rPr lang="it-IT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tabella sinottica</a:t>
            </a:r>
            <a:r>
              <a:rPr lang="it-IT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riportante, in maniera orizzontale, le competenze del primo biennio, del terzo, quarto e quinto anno, corrispondenti ai risultati di apprendimento delle 12 competenze di riferimento descritte nel suddetto Allegato 1.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l="31557" t="14591" r="32571" b="4402"/>
          <a:stretch/>
        </p:blipFill>
        <p:spPr>
          <a:xfrm>
            <a:off x="3524250" y="35170"/>
            <a:ext cx="5247428" cy="666537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7779728" y="2"/>
            <a:ext cx="888023" cy="27256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660782" y="949571"/>
            <a:ext cx="2479431" cy="3428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668534" y="2070590"/>
            <a:ext cx="4928879" cy="5407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6636728" y="1545249"/>
            <a:ext cx="1503485" cy="23959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653541" y="2725615"/>
            <a:ext cx="969748" cy="39565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5648098" y="2725615"/>
            <a:ext cx="1463414" cy="39565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7651447" y="2725615"/>
            <a:ext cx="969748" cy="39565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4720005" y="2725616"/>
            <a:ext cx="316523" cy="58029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3729573" y="3389436"/>
            <a:ext cx="817685" cy="536331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5080489" y="3389436"/>
            <a:ext cx="2505808" cy="531934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4781551" y="3389436"/>
            <a:ext cx="254977" cy="531934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651448" y="3387640"/>
            <a:ext cx="945965" cy="1395377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 l="27988" t="50068" r="32116" b="32737"/>
          <a:stretch/>
        </p:blipFill>
        <p:spPr>
          <a:xfrm>
            <a:off x="106130" y="3367855"/>
            <a:ext cx="3449178" cy="83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76" t="24928" r="3017" b="39684"/>
          <a:stretch/>
        </p:blipFill>
        <p:spPr>
          <a:xfrm>
            <a:off x="1609820" y="4429975"/>
            <a:ext cx="8902906" cy="186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 l="2094" t="24899" r="35189" b="56456"/>
          <a:stretch/>
        </p:blipFill>
        <p:spPr>
          <a:xfrm>
            <a:off x="1774337" y="1934834"/>
            <a:ext cx="8565859" cy="143228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1825925" y="1201975"/>
            <a:ext cx="23377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Archivio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7847163" y="3743693"/>
            <a:ext cx="26655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Piano di lavoro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764711" y="388708"/>
            <a:ext cx="4697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GENERALE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>
                <a:latin typeface="Arial"/>
                <a:ea typeface="Arial"/>
                <a:cs typeface="Arial"/>
                <a:sym typeface="Arial"/>
              </a:rPr>
              <a:t>La declinazione intermedia dei risultati di apprendimento – AREA D’INDIRIZZO (All. C)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Fa riferimento ai risultati di apprendimento riportati nell’Allegato 2 del D.M. 92/2018</a:t>
            </a:r>
            <a:endParaRPr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Contiene elementi descrittivi delle: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Abilità minime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Conoscenze essenziali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739660" y="365127"/>
            <a:ext cx="8807570" cy="126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>
                <a:latin typeface="Arial"/>
                <a:ea typeface="Arial"/>
                <a:cs typeface="Arial"/>
                <a:sym typeface="Arial"/>
              </a:rPr>
              <a:t>La declinazione intermedia dei risultati di apprendimento – AREA D’INDIRIZZO</a:t>
            </a:r>
            <a:endParaRPr sz="3600"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1739660" y="1630393"/>
            <a:ext cx="8807570" cy="439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Tali risultati intermedi, declinati in termini di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 referenziate ai livelli del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QNQ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, agli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assi culturali coinvolti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 e agli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eventuali raccordi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 con le competenze previste per gli insegnamenti dell’Area generale, sono riferiti al primo biennio, al terzo, quarto e quinto anno e sono riepilogati in 11 schede sintetiche (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Allegato C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), una per ciascun indirizzo di studi</a:t>
            </a:r>
            <a:r>
              <a:rPr lang="it-IT"/>
              <a:t>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l="16962" t="18550" r="21219" b="7250"/>
          <a:stretch/>
        </p:blipFill>
        <p:spPr>
          <a:xfrm>
            <a:off x="1558466" y="695936"/>
            <a:ext cx="9126827" cy="616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1713782" y="603849"/>
            <a:ext cx="4261449" cy="54346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1791420" y="2734574"/>
            <a:ext cx="569343" cy="5520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2435526" y="2734574"/>
            <a:ext cx="569343" cy="5520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3387307" y="2734574"/>
            <a:ext cx="1362973" cy="5520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5423100" y="2753035"/>
            <a:ext cx="1362973" cy="5520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964394" y="2734574"/>
            <a:ext cx="1141562" cy="5520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8347533" y="2770289"/>
            <a:ext cx="652654" cy="53483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9100868" y="2734574"/>
            <a:ext cx="1219203" cy="72461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1791420" y="1774166"/>
            <a:ext cx="8660921" cy="61535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791420" y="3455393"/>
            <a:ext cx="569343" cy="512759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004869" y="3455392"/>
            <a:ext cx="2064589" cy="1453038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5069457" y="3455392"/>
            <a:ext cx="1894938" cy="2971287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6921259" y="3356885"/>
            <a:ext cx="1279586" cy="2983531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8261230" y="3416665"/>
            <a:ext cx="839637" cy="2828860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9141126" y="3489613"/>
            <a:ext cx="1242203" cy="478539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2398144" y="3503066"/>
            <a:ext cx="569343" cy="512759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 l="1980" t="22578" r="18207" b="34319"/>
          <a:stretch/>
        </p:blipFill>
        <p:spPr>
          <a:xfrm>
            <a:off x="1703124" y="1238222"/>
            <a:ext cx="8645699" cy="262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2726938" y="37894"/>
            <a:ext cx="65980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d’INDIRIZZO – All. C g)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 l="1604" t="23081" r="2547" b="56288"/>
          <a:stretch/>
        </p:blipFill>
        <p:spPr>
          <a:xfrm>
            <a:off x="1703124" y="4292576"/>
            <a:ext cx="8792347" cy="106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</Words>
  <Application>Microsoft Office PowerPoint</Application>
  <PresentationFormat>Personalizzato</PresentationFormat>
  <Paragraphs>20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Linee guida  per favorire e sostenere l’adozione  del nuovo assetto didattico e organizzativo dei percorsi di istruzione professionale</vt:lpstr>
      <vt:lpstr>La declinazione intermedia delle competenze  AREA GENERALE</vt:lpstr>
      <vt:lpstr>Presentazione standard di PowerPoint</vt:lpstr>
      <vt:lpstr>Presentazione standard di PowerPoint</vt:lpstr>
      <vt:lpstr>Presentazione standard di PowerPoint</vt:lpstr>
      <vt:lpstr>La declinazione intermedia dei risultati di apprendimento – AREA D’INDIRIZZO (All. C)</vt:lpstr>
      <vt:lpstr>La declinazione intermedia dei risultati di apprendimento – AREA D’INDIRIZZO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Linee guida  per favorire e sostenere l’adozione  del nuovo assetto didattico e organizzativo dei percorsi di istruzione professionale</dc:title>
  <dc:creator>Nicoletta</dc:creator>
  <cp:lastModifiedBy>MARMATT</cp:lastModifiedBy>
  <cp:revision>1</cp:revision>
  <dcterms:modified xsi:type="dcterms:W3CDTF">2021-05-05T15:00:29Z</dcterms:modified>
</cp:coreProperties>
</file>